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Alexandria Medium"/>
      <p:regular r:id="rId41"/>
      <p:bold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Albert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F7E7D3-B7B1-4650-9F74-2723FDCB75E4}">
  <a:tblStyle styleId="{00F7E7D3-B7B1-4650-9F74-2723FDCB75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lexandriaMedium-bold.fntdata"/><Relationship Id="rId41" Type="http://schemas.openxmlformats.org/officeDocument/2006/relationships/font" Target="fonts/AlexandriaMedium-regular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lbertSans-bold.fntdata"/><Relationship Id="rId47" Type="http://schemas.openxmlformats.org/officeDocument/2006/relationships/font" Target="fonts/AlbertSans-regular.fntdata"/><Relationship Id="rId49" Type="http://schemas.openxmlformats.org/officeDocument/2006/relationships/font" Target="fonts/Albert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Alber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8abb5f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58abb5f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58abb5fb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58abb5fb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c8aeeb6c2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c8aeeb6c2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c8aeeb6c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c8aeeb6c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ca06ea3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ca06ea3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dd0e512c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9dd0e512c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ca06ea3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ca06ea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72bee519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72bee519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dd0e512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dd0e512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cf547f52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acf547f52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dd0e512c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dd0e512c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cf547f52d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cf547f52d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cf547f52d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cf547f52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cf547f52d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cf547f52d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cf547f5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cf547f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cf547f5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acf547f5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cf547f52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acf547f52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cf547f52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cf547f5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cf547f5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cf547f5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cf547f5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cf547f5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acf547f52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acf547f5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cf547f52d_5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cf547f52d_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a35a306b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a35a306b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cf547f52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acf547f52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cf547f52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acf547f52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cf547f52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cf547f52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cf547f52d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cf547f52d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cf547f52d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cf547f52d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72bee519d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72bee519d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a35a306b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a35a306b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a35a306b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a35a306b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a35a306b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a35a306b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a35a306b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a35a306b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c8aeeb6c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c8aeeb6c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a35a306b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a35a306b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5100" y="3068600"/>
            <a:ext cx="7713900" cy="15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hasCustomPrompt="1" type="title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3" type="title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4" type="subTitle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5" type="title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6" type="subTitle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7" type="title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8" type="subTitle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hasCustomPrompt="1" idx="9" type="title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3" type="subTitle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4" type="title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5" type="subTitle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16" type="title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17" type="subTitle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18" type="title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9" type="subTitle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715100" y="1503175"/>
            <a:ext cx="5930100" cy="20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" name="Google Shape;77;p14"/>
          <p:cNvSpPr txBox="1"/>
          <p:nvPr>
            <p:ph idx="2" type="subTitle"/>
          </p:nvPr>
        </p:nvSpPr>
        <p:spPr>
          <a:xfrm>
            <a:off x="715100" y="39653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 flipH="1" rot="10800000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715100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715100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43022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43022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1545472" y="1931850"/>
            <a:ext cx="37044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545472" y="2480550"/>
            <a:ext cx="3704400" cy="731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2" type="subTitle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3" type="subTitle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4" type="subTitle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subTitle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4" type="subTitle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6" type="subTitle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b="-40" l="36283" r="-6" t="3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1131900" y="4802700"/>
            <a:ext cx="6880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Testing - The why, the what and the how - Group 06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7151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2" type="subTitle"/>
          </p:nvPr>
        </p:nvSpPr>
        <p:spPr>
          <a:xfrm>
            <a:off x="7151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3" type="subTitle"/>
          </p:nvPr>
        </p:nvSpPr>
        <p:spPr>
          <a:xfrm>
            <a:off x="3506099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4" type="subTitle"/>
          </p:nvPr>
        </p:nvSpPr>
        <p:spPr>
          <a:xfrm>
            <a:off x="3506099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5" type="subTitle"/>
          </p:nvPr>
        </p:nvSpPr>
        <p:spPr>
          <a:xfrm>
            <a:off x="6297200" y="3758613"/>
            <a:ext cx="21318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6" type="subTitle"/>
          </p:nvPr>
        </p:nvSpPr>
        <p:spPr>
          <a:xfrm>
            <a:off x="6297200" y="3377613"/>
            <a:ext cx="2131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7151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2" type="subTitle"/>
          </p:nvPr>
        </p:nvSpPr>
        <p:spPr>
          <a:xfrm>
            <a:off x="7151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3" type="subTitle"/>
          </p:nvPr>
        </p:nvSpPr>
        <p:spPr>
          <a:xfrm>
            <a:off x="7151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4" type="subTitle"/>
          </p:nvPr>
        </p:nvSpPr>
        <p:spPr>
          <a:xfrm>
            <a:off x="7151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5" type="subTitle"/>
          </p:nvPr>
        </p:nvSpPr>
        <p:spPr>
          <a:xfrm>
            <a:off x="4648300" y="20465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6" type="subTitle"/>
          </p:nvPr>
        </p:nvSpPr>
        <p:spPr>
          <a:xfrm>
            <a:off x="4648300" y="3299000"/>
            <a:ext cx="37806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7" type="subTitle"/>
          </p:nvPr>
        </p:nvSpPr>
        <p:spPr>
          <a:xfrm>
            <a:off x="4648300" y="16667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8" type="subTitle"/>
          </p:nvPr>
        </p:nvSpPr>
        <p:spPr>
          <a:xfrm>
            <a:off x="4648300" y="291920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715100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2" type="subTitle"/>
          </p:nvPr>
        </p:nvSpPr>
        <p:spPr>
          <a:xfrm>
            <a:off x="715100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3" type="subTitle"/>
          </p:nvPr>
        </p:nvSpPr>
        <p:spPr>
          <a:xfrm>
            <a:off x="7151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4" type="subTitle"/>
          </p:nvPr>
        </p:nvSpPr>
        <p:spPr>
          <a:xfrm>
            <a:off x="7151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5" type="subTitle"/>
          </p:nvPr>
        </p:nvSpPr>
        <p:spPr>
          <a:xfrm>
            <a:off x="3355799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6" type="subTitle"/>
          </p:nvPr>
        </p:nvSpPr>
        <p:spPr>
          <a:xfrm>
            <a:off x="3355799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7" type="subTitle"/>
          </p:nvPr>
        </p:nvSpPr>
        <p:spPr>
          <a:xfrm>
            <a:off x="3355800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8" type="subTitle"/>
          </p:nvPr>
        </p:nvSpPr>
        <p:spPr>
          <a:xfrm>
            <a:off x="3355800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9" type="subTitle"/>
          </p:nvPr>
        </p:nvSpPr>
        <p:spPr>
          <a:xfrm>
            <a:off x="5996501" y="18797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3" type="subTitle"/>
          </p:nvPr>
        </p:nvSpPr>
        <p:spPr>
          <a:xfrm>
            <a:off x="5996501" y="3574400"/>
            <a:ext cx="2432400" cy="88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4" type="subTitle"/>
          </p:nvPr>
        </p:nvSpPr>
        <p:spPr>
          <a:xfrm>
            <a:off x="5996503" y="12245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5" type="subTitle"/>
          </p:nvPr>
        </p:nvSpPr>
        <p:spPr>
          <a:xfrm>
            <a:off x="5996503" y="2919200"/>
            <a:ext cx="2432400" cy="731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2">
            <a:alphaModFix/>
          </a:blip>
          <a:srcRect b="-5849" l="-50000" r="50000" t="4960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hasCustomPrompt="1" type="title"/>
          </p:nvPr>
        </p:nvSpPr>
        <p:spPr>
          <a:xfrm>
            <a:off x="715100" y="9830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715100" y="18587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hasCustomPrompt="1" idx="2" type="title"/>
          </p:nvPr>
        </p:nvSpPr>
        <p:spPr>
          <a:xfrm>
            <a:off x="715100" y="2921600"/>
            <a:ext cx="77139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715100" y="3797300"/>
            <a:ext cx="7713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5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hasCustomPrompt="1" idx="2" type="title"/>
          </p:nvPr>
        </p:nvSpPr>
        <p:spPr>
          <a:xfrm>
            <a:off x="7151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151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3" type="subTitle"/>
          </p:nvPr>
        </p:nvSpPr>
        <p:spPr>
          <a:xfrm>
            <a:off x="7151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7" name="Google Shape;157;p25"/>
          <p:cNvSpPr txBox="1"/>
          <p:nvPr>
            <p:ph idx="4" type="subTitle"/>
          </p:nvPr>
        </p:nvSpPr>
        <p:spPr>
          <a:xfrm>
            <a:off x="4648300" y="3291950"/>
            <a:ext cx="3780600" cy="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5" type="subTitle"/>
          </p:nvPr>
        </p:nvSpPr>
        <p:spPr>
          <a:xfrm>
            <a:off x="4648300" y="29121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hasCustomPrompt="1" idx="6" type="title"/>
          </p:nvPr>
        </p:nvSpPr>
        <p:spPr>
          <a:xfrm>
            <a:off x="4648300" y="2532350"/>
            <a:ext cx="3780600" cy="456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-11170" l="-6643" r="27548" t="-11183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type="ctrTitle"/>
          </p:nvPr>
        </p:nvSpPr>
        <p:spPr>
          <a:xfrm>
            <a:off x="715100" y="3330625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4571900" y="535000"/>
            <a:ext cx="2683800" cy="11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29"/>
          <p:cNvSpPr txBox="1"/>
          <p:nvPr/>
        </p:nvSpPr>
        <p:spPr>
          <a:xfrm>
            <a:off x="4571863" y="2278000"/>
            <a:ext cx="2683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9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b="-35825" l="-6643" r="27548" t="13471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 rotWithShape="1">
          <a:blip r:embed="rId2">
            <a:alphaModFix/>
          </a:blip>
          <a:srcRect b="-108521" l="-235242" r="44460" t="44962"/>
          <a:stretch/>
        </p:blipFill>
        <p:spPr>
          <a:xfrm flipH="1" rot="10800000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41635" l="174697" r="177064" t="-83399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715100" y="535000"/>
            <a:ext cx="3856800" cy="94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15100" y="1636300"/>
            <a:ext cx="3856800" cy="189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>
            <p:ph idx="2" type="pic"/>
          </p:nvPr>
        </p:nvSpPr>
        <p:spPr>
          <a:xfrm>
            <a:off x="5715175" y="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Why">
  <p:cSld name="BLANK_1_1_1_1_1_1_1_1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244125" y="0"/>
            <a:ext cx="688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Testing - The </a:t>
            </a:r>
            <a:r>
              <a:rPr b="1" lang="en" sz="2000">
                <a:solidFill>
                  <a:schemeClr val="dk1"/>
                </a:solidFill>
                <a:highlight>
                  <a:srgbClr val="B6D7A8"/>
                </a:highlight>
                <a:latin typeface="Albert Sans"/>
                <a:ea typeface="Albert Sans"/>
                <a:cs typeface="Albert Sans"/>
                <a:sym typeface="Albert Sans"/>
              </a:rPr>
              <a:t>Wh</a:t>
            </a:r>
            <a:r>
              <a:rPr b="1" lang="en" sz="2000">
                <a:solidFill>
                  <a:schemeClr val="dk1"/>
                </a:solidFill>
                <a:highlight>
                  <a:srgbClr val="B6D7A8"/>
                </a:highlight>
                <a:latin typeface="Albert Sans"/>
                <a:ea typeface="Albert Sans"/>
                <a:cs typeface="Albert Sans"/>
                <a:sym typeface="Albert Sans"/>
              </a:rPr>
              <a:t>y</a:t>
            </a:r>
            <a:endParaRPr b="1" sz="2000">
              <a:solidFill>
                <a:schemeClr val="dk1"/>
              </a:solidFill>
              <a:highlight>
                <a:srgbClr val="B6D7A8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What">
  <p:cSld name="BLANK_1_1_1_1_1_1_1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244125" y="0"/>
            <a:ext cx="688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Testing - The </a:t>
            </a:r>
            <a:r>
              <a:rPr b="1" lang="en" sz="2000">
                <a:solidFill>
                  <a:schemeClr val="dk1"/>
                </a:solidFill>
                <a:highlight>
                  <a:srgbClr val="9FC5E8"/>
                </a:highlight>
                <a:latin typeface="Albert Sans"/>
                <a:ea typeface="Albert Sans"/>
                <a:cs typeface="Albert Sans"/>
                <a:sym typeface="Albert Sans"/>
              </a:rPr>
              <a:t>What</a:t>
            </a:r>
            <a:endParaRPr b="1" sz="2000">
              <a:solidFill>
                <a:schemeClr val="dk1"/>
              </a:solidFill>
              <a:highlight>
                <a:srgbClr val="9FC5E8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How">
  <p:cSld name="BLANK_1_1_1_1_1_1_1_1_2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244125" y="0"/>
            <a:ext cx="68802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Performance Testing - The </a:t>
            </a:r>
            <a:r>
              <a:rPr b="1" lang="en" sz="2000">
                <a:solidFill>
                  <a:schemeClr val="dk1"/>
                </a:solidFill>
                <a:highlight>
                  <a:srgbClr val="FFE599"/>
                </a:highlight>
                <a:latin typeface="Albert Sans"/>
                <a:ea typeface="Albert Sans"/>
                <a:cs typeface="Albert Sans"/>
                <a:sym typeface="Albert Sans"/>
              </a:rPr>
              <a:t>How</a:t>
            </a:r>
            <a:endParaRPr b="1" sz="2000">
              <a:solidFill>
                <a:schemeClr val="dk1"/>
              </a:solidFill>
              <a:highlight>
                <a:srgbClr val="FFE599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b="-6811" l="-55210" r="55209" t="50562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47851" l="104756" r="280062" t="-108210"/>
          <a:stretch/>
        </p:blipFill>
        <p:spPr>
          <a:xfrm rot="10800000"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34585" l="130683" r="175247" t="-50527"/>
          <a:stretch/>
        </p:blipFill>
        <p:spPr>
          <a:xfrm>
            <a:off x="1325" y="-1637"/>
            <a:ext cx="91414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15100" y="535000"/>
            <a:ext cx="3856800" cy="95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715100" y="1641400"/>
            <a:ext cx="3856800" cy="72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5714900" y="-75"/>
            <a:ext cx="342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2272" l="-19689" r="19690" t="4147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>
            <p:ph type="title"/>
          </p:nvPr>
        </p:nvSpPr>
        <p:spPr>
          <a:xfrm>
            <a:off x="715100" y="535000"/>
            <a:ext cx="7713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 rotWithShape="1">
          <a:blip r:embed="rId2">
            <a:alphaModFix/>
          </a:blip>
          <a:srcRect b="-26994" l="7043" r="-48486" t="47434"/>
          <a:stretch/>
        </p:blipFill>
        <p:spPr>
          <a:xfrm flipH="1" rot="10800000">
            <a:off x="-12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 txBox="1"/>
          <p:nvPr>
            <p:ph type="title"/>
          </p:nvPr>
        </p:nvSpPr>
        <p:spPr>
          <a:xfrm>
            <a:off x="720000" y="535000"/>
            <a:ext cx="59253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4572000" y="3358100"/>
            <a:ext cx="3856800" cy="12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hyperlink" Target="https://medium.com/@artjoms/software-development-life-cycle-sdlc-6155dbfe3cb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hyperlink" Target="https://www.geeksforgeeks.org/software-testing/performance-testing-software-testin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hyperlink" Target="https://queue-it.com/blog/types-of-performance-testin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ctrTitle"/>
          </p:nvPr>
        </p:nvSpPr>
        <p:spPr>
          <a:xfrm>
            <a:off x="633600" y="2308900"/>
            <a:ext cx="7876800" cy="26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Performance Testing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Why, the What and the How</a:t>
            </a:r>
            <a:endParaRPr sz="3000"/>
          </a:p>
        </p:txBody>
      </p:sp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4572000" y="409100"/>
            <a:ext cx="3860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CS423 - 22APCS - Group 06: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Le Thanh Lam -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22125046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Nguyen Hoang Phuc -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22125076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Nguyen Chinh Thong -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22125102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Nguyen Vo Hoang Thong -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22125103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What</a:t>
            </a:r>
            <a:endParaRPr/>
          </a:p>
        </p:txBody>
      </p:sp>
      <p:sp>
        <p:nvSpPr>
          <p:cNvPr id="259" name="Google Shape;259;p43"/>
          <p:cNvSpPr txBox="1"/>
          <p:nvPr>
            <p:ph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4379575" y="535000"/>
            <a:ext cx="45720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is</a:t>
            </a:r>
            <a:r>
              <a:rPr b="1" lang="en" sz="1800"/>
              <a:t> Performance Testing</a:t>
            </a:r>
            <a:r>
              <a:rPr lang="en" sz="1800"/>
              <a:t> </a:t>
            </a:r>
            <a:r>
              <a:rPr lang="en" sz="1800"/>
              <a:t>anyway?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to enforce "performance”?</a:t>
            </a:r>
            <a:endParaRPr sz="22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88" y="1236100"/>
            <a:ext cx="6146224" cy="30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/>
        </p:nvSpPr>
        <p:spPr>
          <a:xfrm>
            <a:off x="306425" y="4717100"/>
            <a:ext cx="575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bert Sans"/>
                <a:ea typeface="Albert Sans"/>
                <a:cs typeface="Albert Sans"/>
                <a:sym typeface="Albert Sans"/>
              </a:rPr>
              <a:t>*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 Image: </a:t>
            </a: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https://medium.com/@artjoms/software-development-life-cycle-sdlc-6155dbfe3cbc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to ensure "performance”?</a:t>
            </a:r>
            <a:endParaRPr sz="2200"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013" y="1129950"/>
            <a:ext cx="4796074" cy="34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5"/>
          <p:cNvSpPr txBox="1"/>
          <p:nvPr/>
        </p:nvSpPr>
        <p:spPr>
          <a:xfrm>
            <a:off x="324925" y="4726350"/>
            <a:ext cx="62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bert Sans"/>
                <a:ea typeface="Albert Sans"/>
                <a:cs typeface="Albert Sans"/>
                <a:sym typeface="Albert Sans"/>
              </a:rPr>
              <a:t>*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 Image: </a:t>
            </a: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https://www.geeksforgeeks.org/software-testing/performance-testing-software-testing/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idx="4294967295" type="title"/>
          </p:nvPr>
        </p:nvSpPr>
        <p:spPr>
          <a:xfrm>
            <a:off x="715050" y="22974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review alert!!!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performance testing?</a:t>
            </a:r>
            <a:endParaRPr sz="22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738" y="1152175"/>
            <a:ext cx="6408535" cy="375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7"/>
          <p:cNvSpPr/>
          <p:nvPr/>
        </p:nvSpPr>
        <p:spPr>
          <a:xfrm>
            <a:off x="6853100" y="1964725"/>
            <a:ext cx="816000" cy="5487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7" name="Google Shape;287;p47"/>
          <p:cNvSpPr/>
          <p:nvPr/>
        </p:nvSpPr>
        <p:spPr>
          <a:xfrm>
            <a:off x="2799500" y="4229675"/>
            <a:ext cx="3447300" cy="6774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880800" y="1152175"/>
            <a:ext cx="3447300" cy="6774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idx="4294967295" type="subTitle"/>
          </p:nvPr>
        </p:nvSpPr>
        <p:spPr>
          <a:xfrm>
            <a:off x="752150" y="1746150"/>
            <a:ext cx="7639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type of </a:t>
            </a:r>
            <a:r>
              <a:rPr b="1" lang="en" sz="1600"/>
              <a:t>non-functional </a:t>
            </a:r>
            <a:r>
              <a:rPr lang="en" sz="1600"/>
              <a:t>testing measuring how a system performs under workload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Focus on </a:t>
            </a:r>
            <a:r>
              <a:rPr b="1" lang="en" sz="1600"/>
              <a:t>responsiveness, stability, scalability, and resource usage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Goal: ensure the system meets </a:t>
            </a:r>
            <a:r>
              <a:rPr b="1" lang="en" sz="1600"/>
              <a:t>performance expectations</a:t>
            </a:r>
            <a:r>
              <a:rPr lang="en" sz="1600"/>
              <a:t> before release</a:t>
            </a:r>
            <a:r>
              <a:rPr lang="en" sz="1600"/>
              <a:t>, </a:t>
            </a:r>
            <a:r>
              <a:rPr b="1" lang="en" sz="1600"/>
              <a:t>not finding bugs</a:t>
            </a:r>
            <a:endParaRPr b="1" sz="1600"/>
          </a:p>
        </p:txBody>
      </p:sp>
      <p:sp>
        <p:nvSpPr>
          <p:cNvPr id="294" name="Google Shape;294;p48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performance testing?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Key Concepts and Metrics</a:t>
            </a:r>
            <a:endParaRPr sz="2200"/>
          </a:p>
        </p:txBody>
      </p:sp>
      <p:graphicFrame>
        <p:nvGraphicFramePr>
          <p:cNvPr id="300" name="Google Shape;300;p49"/>
          <p:cNvGraphicFramePr/>
          <p:nvPr/>
        </p:nvGraphicFramePr>
        <p:xfrm>
          <a:off x="846800" y="115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{00F7E7D3-B7B1-4650-9F74-2723FDCB75E4}</a:tableStyleId>
              </a:tblPr>
              <a:tblGrid>
                <a:gridCol w="2170900"/>
                <a:gridCol w="5213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Term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Definition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Response Time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Time between request submission and response completion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Throughput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Number of transactions or requests handled per second.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Latency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Delay before a response begin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Bandwidth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The volume of data transferred per second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Concurrency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Number of simultaneous users or sessions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Error Rate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The percentage of requests resulting in errors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Resource Utilization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CPU, Memory, network, or I/O usage during test execution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Transactions Passed/Failed</a:t>
                      </a:r>
                      <a:endParaRPr b="1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Transactions Passed/Failed – the percentage of passed/failed transactions</a:t>
                      </a:r>
                      <a:endParaRPr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Types of Performance Testing - WYSIWYG</a:t>
            </a:r>
            <a:endParaRPr sz="2200"/>
          </a:p>
        </p:txBody>
      </p:sp>
      <p:graphicFrame>
        <p:nvGraphicFramePr>
          <p:cNvPr id="306" name="Google Shape;306;p50"/>
          <p:cNvGraphicFramePr/>
          <p:nvPr/>
        </p:nvGraphicFramePr>
        <p:xfrm>
          <a:off x="780938" y="108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{00F7E7D3-B7B1-4650-9F74-2723FDCB75E4}</a:tableStyleId>
              </a:tblPr>
              <a:tblGrid>
                <a:gridCol w="1814675"/>
                <a:gridCol w="2629775"/>
                <a:gridCol w="31377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Test Type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What It Evaluates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Example Scenario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Load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System behavior under expected user load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Simulate 100 concurrent users performing normal actions</a:t>
                      </a:r>
                      <a:endParaRPr i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Stress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System behavior beyond limits until failure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Ramp up to 10,000 users to find the breaking point</a:t>
                      </a:r>
                      <a:endParaRPr i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Spike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Reaction to sudden, extreme increases in load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Simulate flash-sale traffic suddenly jumping from 50 → 5,000 users</a:t>
                      </a:r>
                      <a:endParaRPr i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Endurance (Soak)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Stability over long time under steady load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Run a 24-hour continuous API workload to detect memory leaks</a:t>
                      </a:r>
                      <a:endParaRPr i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Volume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Performance with large data sets (DB size, file size)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Test queries on a 100M-row database or process 10GB input files</a:t>
                      </a:r>
                      <a:endParaRPr i="1" sz="120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Scalability Testing</a:t>
                      </a:r>
                      <a:endParaRPr b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How performance changes when resources scale</a:t>
                      </a:r>
                      <a:endParaRPr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Increase traffic from 500 → 5,000 users while adding nodes to the cluster to check linear scaling</a:t>
                      </a:r>
                      <a:endParaRPr i="1" sz="1200"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Types of Performance Testing</a:t>
            </a:r>
            <a:endParaRPr sz="2200"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549" y="1047725"/>
            <a:ext cx="5556900" cy="342955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1"/>
          <p:cNvSpPr txBox="1"/>
          <p:nvPr/>
        </p:nvSpPr>
        <p:spPr>
          <a:xfrm>
            <a:off x="324925" y="4726350"/>
            <a:ext cx="62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bert Sans"/>
                <a:ea typeface="Albert Sans"/>
                <a:cs typeface="Albert Sans"/>
                <a:sym typeface="Albert Sans"/>
              </a:rPr>
              <a:t>*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 Image: </a:t>
            </a:r>
            <a:r>
              <a:rPr lang="en" sz="1000" u="sng">
                <a:solidFill>
                  <a:schemeClr val="hlink"/>
                </a:solidFill>
                <a:latin typeface="Albert Sans"/>
                <a:ea typeface="Albert Sans"/>
                <a:cs typeface="Albert Sans"/>
                <a:sym typeface="Albert Sans"/>
                <a:hlinkClick r:id="rId4"/>
              </a:rPr>
              <a:t>https://queue-it.com/blog/types-of-performance-testing/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Performance Testing Process</a:t>
            </a:r>
            <a:endParaRPr sz="2200"/>
          </a:p>
        </p:txBody>
      </p:sp>
      <p:sp>
        <p:nvSpPr>
          <p:cNvPr id="319" name="Google Shape;319;p52"/>
          <p:cNvSpPr txBox="1"/>
          <p:nvPr/>
        </p:nvSpPr>
        <p:spPr>
          <a:xfrm>
            <a:off x="715100" y="12428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01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0" name="Google Shape;320;p52"/>
          <p:cNvSpPr txBox="1"/>
          <p:nvPr/>
        </p:nvSpPr>
        <p:spPr>
          <a:xfrm>
            <a:off x="715100" y="16238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Identify test environment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1" name="Google Shape;321;p52"/>
          <p:cNvSpPr txBox="1"/>
          <p:nvPr/>
        </p:nvSpPr>
        <p:spPr>
          <a:xfrm>
            <a:off x="3286400" y="12428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02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3003425" y="1623800"/>
            <a:ext cx="3138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Determine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performance criteria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5857700" y="12428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03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5857700" y="16238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Plan &amp; design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5" name="Google Shape;325;p52"/>
          <p:cNvSpPr/>
          <p:nvPr/>
        </p:nvSpPr>
        <p:spPr>
          <a:xfrm>
            <a:off x="1940296" y="25123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2"/>
          <p:cNvSpPr txBox="1"/>
          <p:nvPr/>
        </p:nvSpPr>
        <p:spPr>
          <a:xfrm>
            <a:off x="223050" y="30527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04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7" name="Google Shape;327;p52"/>
          <p:cNvSpPr txBox="1"/>
          <p:nvPr/>
        </p:nvSpPr>
        <p:spPr>
          <a:xfrm>
            <a:off x="223050" y="34457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Configure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test environment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2358525" y="30527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05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2325675" y="34457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Implement test design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0" name="Google Shape;330;p52"/>
          <p:cNvSpPr txBox="1"/>
          <p:nvPr/>
        </p:nvSpPr>
        <p:spPr>
          <a:xfrm>
            <a:off x="4336900" y="30527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06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4336900" y="34457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Run tests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32" name="Google Shape;332;p52"/>
          <p:cNvSpPr/>
          <p:nvPr/>
        </p:nvSpPr>
        <p:spPr>
          <a:xfrm>
            <a:off x="1448246" y="43222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2"/>
          <p:cNvSpPr/>
          <p:nvPr/>
        </p:nvSpPr>
        <p:spPr>
          <a:xfrm>
            <a:off x="4511596" y="25123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3550871" y="43222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082896" y="25123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2"/>
          <p:cNvSpPr/>
          <p:nvPr/>
        </p:nvSpPr>
        <p:spPr>
          <a:xfrm>
            <a:off x="7797271" y="43222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52"/>
          <p:cNvCxnSpPr>
            <a:stCxn id="325" idx="3"/>
            <a:endCxn id="333" idx="1"/>
          </p:cNvCxnSpPr>
          <p:nvPr/>
        </p:nvCxnSpPr>
        <p:spPr>
          <a:xfrm>
            <a:off x="2061196" y="2572840"/>
            <a:ext cx="245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52"/>
          <p:cNvCxnSpPr>
            <a:stCxn id="333" idx="3"/>
            <a:endCxn id="335" idx="1"/>
          </p:cNvCxnSpPr>
          <p:nvPr/>
        </p:nvCxnSpPr>
        <p:spPr>
          <a:xfrm>
            <a:off x="4632496" y="2572840"/>
            <a:ext cx="245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52"/>
          <p:cNvCxnSpPr>
            <a:stCxn id="332" idx="3"/>
            <a:endCxn id="334" idx="1"/>
          </p:cNvCxnSpPr>
          <p:nvPr/>
        </p:nvCxnSpPr>
        <p:spPr>
          <a:xfrm>
            <a:off x="1569146" y="4382740"/>
            <a:ext cx="198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52"/>
          <p:cNvCxnSpPr>
            <a:stCxn id="334" idx="3"/>
            <a:endCxn id="336" idx="1"/>
          </p:cNvCxnSpPr>
          <p:nvPr/>
        </p:nvCxnSpPr>
        <p:spPr>
          <a:xfrm>
            <a:off x="3671771" y="4382740"/>
            <a:ext cx="412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52"/>
          <p:cNvCxnSpPr>
            <a:stCxn id="335" idx="3"/>
            <a:endCxn id="332" idx="1"/>
          </p:cNvCxnSpPr>
          <p:nvPr/>
        </p:nvCxnSpPr>
        <p:spPr>
          <a:xfrm flipH="1">
            <a:off x="1448296" y="2572840"/>
            <a:ext cx="5755500" cy="1809900"/>
          </a:xfrm>
          <a:prstGeom prst="bentConnector5">
            <a:avLst>
              <a:gd fmla="val -4137" name="adj1"/>
              <a:gd fmla="val 19090" name="adj2"/>
              <a:gd fmla="val 119108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52"/>
          <p:cNvSpPr/>
          <p:nvPr/>
        </p:nvSpPr>
        <p:spPr>
          <a:xfrm>
            <a:off x="5562096" y="4322290"/>
            <a:ext cx="120900" cy="12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2"/>
          <p:cNvSpPr txBox="1"/>
          <p:nvPr/>
        </p:nvSpPr>
        <p:spPr>
          <a:xfrm>
            <a:off x="6572075" y="3052700"/>
            <a:ext cx="2571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07</a:t>
            </a:r>
            <a:endParaRPr sz="1800">
              <a:solidFill>
                <a:schemeClr val="lt2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6572075" y="3445700"/>
            <a:ext cx="2571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Analyze and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retest</a:t>
            </a:r>
            <a:endParaRPr sz="1800">
              <a:solidFill>
                <a:schemeClr val="dk1"/>
              </a:solidFill>
              <a:latin typeface="Alexandria Medium"/>
              <a:ea typeface="Alexandria Medium"/>
              <a:cs typeface="Alexandria Medium"/>
              <a:sym typeface="Alexandria Medium"/>
            </a:endParaRPr>
          </a:p>
        </p:txBody>
      </p:sp>
      <p:sp>
        <p:nvSpPr>
          <p:cNvPr id="345" name="Google Shape;345;p52"/>
          <p:cNvSpPr txBox="1"/>
          <p:nvPr/>
        </p:nvSpPr>
        <p:spPr>
          <a:xfrm>
            <a:off x="324925" y="4726350"/>
            <a:ext cx="620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bert Sans"/>
                <a:ea typeface="Albert Sans"/>
                <a:cs typeface="Albert Sans"/>
                <a:sym typeface="Albert Sans"/>
              </a:rPr>
              <a:t>*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 Adapted from Software Testing - CSC13003 - MOOC slides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Why</a:t>
            </a:r>
            <a:endParaRPr/>
          </a:p>
        </p:txBody>
      </p:sp>
      <p:sp>
        <p:nvSpPr>
          <p:cNvPr id="201" name="Google Shape;201;p35"/>
          <p:cNvSpPr txBox="1"/>
          <p:nvPr>
            <p:ph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3660800" y="535000"/>
            <a:ext cx="5021400" cy="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Performance</a:t>
            </a:r>
            <a:r>
              <a:rPr lang="en" sz="1800"/>
              <a:t> has always been</a:t>
            </a:r>
            <a:r>
              <a:rPr b="1" lang="en" sz="1800"/>
              <a:t> a big problem</a:t>
            </a:r>
            <a:r>
              <a:rPr lang="en" sz="1800"/>
              <a:t>…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25" y="1377363"/>
            <a:ext cx="58007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125" y="3061675"/>
            <a:ext cx="56578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Performance Testing Tools</a:t>
            </a:r>
            <a:endParaRPr sz="2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163" y="1752600"/>
            <a:ext cx="5781675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4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Performance Testing Tools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How - Tools</a:t>
            </a:r>
            <a:endParaRPr/>
          </a:p>
        </p:txBody>
      </p:sp>
      <p:sp>
        <p:nvSpPr>
          <p:cNvPr id="364" name="Google Shape;364;p55"/>
          <p:cNvSpPr txBox="1"/>
          <p:nvPr>
            <p:ph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5" name="Google Shape;365;p55"/>
          <p:cNvSpPr txBox="1"/>
          <p:nvPr>
            <p:ph idx="1" type="subTitle"/>
          </p:nvPr>
        </p:nvSpPr>
        <p:spPr>
          <a:xfrm>
            <a:off x="4572000" y="535000"/>
            <a:ext cx="3856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</a:t>
            </a:r>
            <a:r>
              <a:rPr b="1" lang="en" sz="1800"/>
              <a:t>perform</a:t>
            </a:r>
            <a:r>
              <a:rPr lang="en" sz="1800"/>
              <a:t> </a:t>
            </a:r>
            <a:r>
              <a:rPr lang="en" sz="1800" strike="sngStrike"/>
              <a:t>performative</a:t>
            </a:r>
            <a:r>
              <a:rPr lang="en" sz="1800"/>
              <a:t> performance testing?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idx="4294967295" type="subTitle"/>
          </p:nvPr>
        </p:nvSpPr>
        <p:spPr>
          <a:xfrm>
            <a:off x="500825" y="1684000"/>
            <a:ext cx="35664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100% Java open-source application for load and performance testing.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It simulates multiple users (threads) sending requests to a server and collects response metrics (latency, throughput, errors).</a:t>
            </a:r>
            <a:endParaRPr sz="1500"/>
          </a:p>
        </p:txBody>
      </p:sp>
      <p:sp>
        <p:nvSpPr>
          <p:cNvPr id="371" name="Google Shape;371;p56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Apache JMeter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700" y="1814513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</a:t>
            </a:r>
            <a:r>
              <a:rPr lang="en"/>
              <a:t>Apache JMeter</a:t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00" y="1166525"/>
            <a:ext cx="7133302" cy="3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</a:t>
            </a:r>
            <a:r>
              <a:rPr lang="en"/>
              <a:t>Apache JMeter</a:t>
            </a:r>
            <a:endParaRPr/>
          </a:p>
        </p:txBody>
      </p:sp>
      <p:pic>
        <p:nvPicPr>
          <p:cNvPr id="384" name="Google Shape;3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90" y="1363525"/>
            <a:ext cx="4378925" cy="341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/>
          <p:nvPr>
            <p:ph idx="4294967295" type="subTitle"/>
          </p:nvPr>
        </p:nvSpPr>
        <p:spPr>
          <a:xfrm>
            <a:off x="500825" y="1684000"/>
            <a:ext cx="35664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Lightweight Python-based load tester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Provides both a web UI for interactive runs and a headless mode for automated CI/CD pipelines.</a:t>
            </a:r>
            <a:endParaRPr sz="1500"/>
          </a:p>
        </p:txBody>
      </p:sp>
      <p:sp>
        <p:nvSpPr>
          <p:cNvPr id="390" name="Google Shape;390;p59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</a:t>
            </a:r>
            <a:r>
              <a:rPr lang="en"/>
              <a:t>Locust</a:t>
            </a:r>
            <a:endParaRPr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8725" y="175768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</a:t>
            </a:r>
            <a:r>
              <a:rPr lang="en"/>
              <a:t>Locust</a:t>
            </a:r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450" y="1083700"/>
            <a:ext cx="5463200" cy="3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1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Tool: </a:t>
            </a:r>
            <a:r>
              <a:rPr lang="en"/>
              <a:t>Locust</a:t>
            </a:r>
            <a:endParaRPr/>
          </a:p>
        </p:txBody>
      </p:sp>
      <p:pic>
        <p:nvPicPr>
          <p:cNvPr id="403" name="Google Shape;4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12" y="1325575"/>
            <a:ext cx="8566475" cy="32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2"/>
          <p:cNvSpPr txBox="1"/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How - Demo</a:t>
            </a:r>
            <a:endParaRPr/>
          </a:p>
        </p:txBody>
      </p:sp>
      <p:sp>
        <p:nvSpPr>
          <p:cNvPr id="409" name="Google Shape;409;p62"/>
          <p:cNvSpPr txBox="1"/>
          <p:nvPr>
            <p:ph idx="2" type="title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0" name="Google Shape;410;p62"/>
          <p:cNvSpPr txBox="1"/>
          <p:nvPr>
            <p:ph idx="1" type="subTitle"/>
          </p:nvPr>
        </p:nvSpPr>
        <p:spPr>
          <a:xfrm>
            <a:off x="4572000" y="535000"/>
            <a:ext cx="38568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</a:t>
            </a:r>
            <a:r>
              <a:rPr b="1" lang="en" sz="1800"/>
              <a:t>perform</a:t>
            </a:r>
            <a:r>
              <a:rPr lang="en" sz="1800"/>
              <a:t> </a:t>
            </a:r>
            <a:r>
              <a:rPr lang="en" sz="1800" strike="sngStrike"/>
              <a:t>performative</a:t>
            </a:r>
            <a:r>
              <a:rPr lang="en" sz="1800"/>
              <a:t> performance testing?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0" l="2145" r="15961" t="0"/>
          <a:stretch/>
        </p:blipFill>
        <p:spPr>
          <a:xfrm>
            <a:off x="952500" y="1313175"/>
            <a:ext cx="7238999" cy="25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JMeter</a:t>
            </a:r>
            <a:endParaRPr/>
          </a:p>
        </p:txBody>
      </p:sp>
      <p:sp>
        <p:nvSpPr>
          <p:cNvPr id="416" name="Google Shape;416;p63"/>
          <p:cNvSpPr txBox="1"/>
          <p:nvPr/>
        </p:nvSpPr>
        <p:spPr>
          <a:xfrm>
            <a:off x="715100" y="1361650"/>
            <a:ext cx="6818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start-up tool shop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There are 10 concurrent users per day on average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Black Friday came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~ 200 concurrent users check products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lbert Sans"/>
              <a:buChar char="●"/>
            </a:pP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Expect the web page can respond in time and show correct content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550" y="714724"/>
            <a:ext cx="6870899" cy="4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Locust</a:t>
            </a:r>
            <a:endParaRPr/>
          </a:p>
        </p:txBody>
      </p:sp>
      <p:sp>
        <p:nvSpPr>
          <p:cNvPr id="427" name="Google Shape;427;p65"/>
          <p:cNvSpPr txBox="1"/>
          <p:nvPr/>
        </p:nvSpPr>
        <p:spPr>
          <a:xfrm>
            <a:off x="715100" y="1361650"/>
            <a:ext cx="7713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set up Locust locally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build a simple Locust load testing script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run Locust and see reported stats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Quick showcase of a more complicated set up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run Locust in headless mode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Locust - Simple example</a:t>
            </a:r>
            <a:endParaRPr/>
          </a:p>
        </p:txBody>
      </p:sp>
      <p:sp>
        <p:nvSpPr>
          <p:cNvPr id="433" name="Google Shape;433;p66"/>
          <p:cNvSpPr txBox="1"/>
          <p:nvPr/>
        </p:nvSpPr>
        <p:spPr>
          <a:xfrm>
            <a:off x="715100" y="1361650"/>
            <a:ext cx="771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Special variable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Event functions - How to access protected endpoints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make tasks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run Locust with web UI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Locust - complicated example</a:t>
            </a:r>
            <a:endParaRPr/>
          </a:p>
        </p:txBody>
      </p:sp>
      <p:sp>
        <p:nvSpPr>
          <p:cNvPr id="439" name="Google Shape;439;p67"/>
          <p:cNvSpPr txBox="1"/>
          <p:nvPr/>
        </p:nvSpPr>
        <p:spPr>
          <a:xfrm>
            <a:off x="715100" y="1361650"/>
            <a:ext cx="385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Multi-files set up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"/>
              <a:buChar char="●"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How to run in headless mode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8"/>
          <p:cNvSpPr txBox="1"/>
          <p:nvPr>
            <p:ph type="ctrTitle"/>
          </p:nvPr>
        </p:nvSpPr>
        <p:spPr>
          <a:xfrm>
            <a:off x="553225" y="3330513"/>
            <a:ext cx="38568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5" name="Google Shape;445;p68"/>
          <p:cNvSpPr txBox="1"/>
          <p:nvPr>
            <p:ph idx="1" type="subTitle"/>
          </p:nvPr>
        </p:nvSpPr>
        <p:spPr>
          <a:xfrm>
            <a:off x="4571900" y="535000"/>
            <a:ext cx="3405000" cy="16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Group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22125046 - Le Thanh Lam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22125076 - Nguyen Hoang Phuc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22125102 - Nguyen Chinh Thong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22125103 - Nguyen Vo Hoang Thong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68"/>
          <p:cNvGrpSpPr/>
          <p:nvPr/>
        </p:nvGrpSpPr>
        <p:grpSpPr>
          <a:xfrm>
            <a:off x="9387056" y="3831024"/>
            <a:ext cx="251915" cy="251862"/>
            <a:chOff x="266768" y="1721375"/>
            <a:chExt cx="397907" cy="397887"/>
          </a:xfrm>
        </p:grpSpPr>
        <p:sp>
          <p:nvSpPr>
            <p:cNvPr id="447" name="Google Shape;447;p68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8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68"/>
          <p:cNvGrpSpPr/>
          <p:nvPr/>
        </p:nvGrpSpPr>
        <p:grpSpPr>
          <a:xfrm>
            <a:off x="9729929" y="3830870"/>
            <a:ext cx="251889" cy="251862"/>
            <a:chOff x="864491" y="1723250"/>
            <a:chExt cx="397866" cy="397887"/>
          </a:xfrm>
        </p:grpSpPr>
        <p:sp>
          <p:nvSpPr>
            <p:cNvPr id="450" name="Google Shape;450;p68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8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8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68"/>
          <p:cNvSpPr/>
          <p:nvPr/>
        </p:nvSpPr>
        <p:spPr>
          <a:xfrm>
            <a:off x="10072684" y="3853744"/>
            <a:ext cx="252649" cy="206023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57" y="305700"/>
            <a:ext cx="3004743" cy="302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" y="442900"/>
            <a:ext cx="48291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" y="442900"/>
            <a:ext cx="48291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4">
            <a:alphaModFix/>
          </a:blip>
          <a:srcRect b="0" l="0" r="0" t="6855"/>
          <a:stretch/>
        </p:blipFill>
        <p:spPr>
          <a:xfrm>
            <a:off x="1425225" y="2455325"/>
            <a:ext cx="7257151" cy="25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50" y="442900"/>
            <a:ext cx="482917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9"/>
          <p:cNvPicPr preferRelativeResize="0"/>
          <p:nvPr/>
        </p:nvPicPr>
        <p:blipFill rotWithShape="1">
          <a:blip r:embed="rId4">
            <a:alphaModFix/>
          </a:blip>
          <a:srcRect b="0" l="0" r="0" t="6855"/>
          <a:stretch/>
        </p:blipFill>
        <p:spPr>
          <a:xfrm>
            <a:off x="939925" y="2496400"/>
            <a:ext cx="6291025" cy="221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13" y="625300"/>
            <a:ext cx="7939973" cy="426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7475" y="221603"/>
            <a:ext cx="2523156" cy="2092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5537400" y="2434150"/>
            <a:ext cx="34338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Refreshed</a:t>
            </a:r>
            <a:r>
              <a:rPr lang="en" sz="1600">
                <a:solidFill>
                  <a:schemeClr val="lt1"/>
                </a:solidFill>
                <a:highlight>
                  <a:schemeClr val="dk1"/>
                </a:highlight>
                <a:latin typeface="Albert Sans"/>
                <a:ea typeface="Albert Sans"/>
                <a:cs typeface="Albert Sans"/>
                <a:sym typeface="Albert Sans"/>
              </a:rPr>
              <a:t> so hard and got so far …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8" name="Google Shape;228;p39"/>
          <p:cNvSpPr/>
          <p:nvPr/>
        </p:nvSpPr>
        <p:spPr>
          <a:xfrm>
            <a:off x="944275" y="4431650"/>
            <a:ext cx="4651500" cy="166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69125"/>
            <a:ext cx="8839201" cy="34891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00" y="624613"/>
            <a:ext cx="1973700" cy="163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625" y="2962175"/>
            <a:ext cx="2816143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0500" y="2988925"/>
            <a:ext cx="2385900" cy="17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3170" y="523875"/>
            <a:ext cx="1922330" cy="18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0"/>
          <p:cNvSpPr txBox="1"/>
          <p:nvPr>
            <p:ph idx="4294967295" type="subTitle"/>
          </p:nvPr>
        </p:nvSpPr>
        <p:spPr>
          <a:xfrm>
            <a:off x="3192150" y="898538"/>
            <a:ext cx="2759700" cy="1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</a:rPr>
              <a:t>But in the end, the portal doesn’t respond…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chemeClr val="dk1"/>
                </a:highlight>
              </a:rPr>
              <a:t>Linkedin Pák</a:t>
            </a:r>
            <a:endParaRPr sz="15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300" y="288725"/>
            <a:ext cx="3642625" cy="46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150" y="1114038"/>
            <a:ext cx="2433275" cy="29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/>
          <p:nvPr/>
        </p:nvSpPr>
        <p:spPr>
          <a:xfrm>
            <a:off x="768075" y="488750"/>
            <a:ext cx="517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Nowadays…</a:t>
            </a:r>
            <a:endParaRPr sz="16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0483" y="1195925"/>
            <a:ext cx="3186376" cy="285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idx="4294967295"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WHY is </a:t>
            </a:r>
            <a:r>
              <a:rPr lang="en" sz="2200"/>
              <a:t>"performance" important</a:t>
            </a:r>
            <a:r>
              <a:rPr lang="en" sz="2200"/>
              <a:t>?</a:t>
            </a:r>
            <a:endParaRPr sz="2200"/>
          </a:p>
        </p:txBody>
      </p:sp>
      <p:sp>
        <p:nvSpPr>
          <p:cNvPr id="252" name="Google Shape;252;p42"/>
          <p:cNvSpPr txBox="1"/>
          <p:nvPr>
            <p:ph idx="4294967295" type="subTitle"/>
          </p:nvPr>
        </p:nvSpPr>
        <p:spPr>
          <a:xfrm>
            <a:off x="715050" y="1264150"/>
            <a:ext cx="7713900" cy="24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User experience</a:t>
            </a:r>
            <a:r>
              <a:rPr lang="en" sz="1500"/>
              <a:t>: Slow response times increase drop-offs, reduce engagement, and erode trust; </a:t>
            </a:r>
            <a:r>
              <a:rPr i="1" lang="en" sz="1500"/>
              <a:t>most users </a:t>
            </a:r>
            <a:r>
              <a:rPr i="1" lang="en" sz="1500"/>
              <a:t>"</a:t>
            </a:r>
            <a:r>
              <a:rPr i="1" lang="en" sz="1500"/>
              <a:t>abandon</a:t>
            </a:r>
            <a:r>
              <a:rPr i="1" lang="en" sz="1500"/>
              <a:t>"</a:t>
            </a:r>
            <a:r>
              <a:rPr i="1" lang="en" sz="1500"/>
              <a:t> an app if it takes more than a few seconds to load</a:t>
            </a:r>
            <a:r>
              <a:rPr lang="en" sz="1500"/>
              <a:t> (Jakob Nielsen’s three response time limits</a:t>
            </a:r>
            <a:r>
              <a:rPr b="1" lang="en" sz="1500"/>
              <a:t>*</a:t>
            </a:r>
            <a:r>
              <a:rPr lang="en" sz="1500"/>
              <a:t>).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Scalability &amp; cost</a:t>
            </a:r>
            <a:r>
              <a:rPr lang="en" sz="1500"/>
              <a:t>: Efficient systems handle more users with fewer servers, lowering cloud bills and preventing outages during traffic spikes.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Business impact &amp; reliability</a:t>
            </a:r>
            <a:r>
              <a:rPr lang="en" sz="1500"/>
              <a:t>: Performance issues often manifest as downtime, bottlenecks, or cascading failures that directly affect revenue, SLAs (Service-Level Agreements), and reputation.</a:t>
            </a:r>
            <a:endParaRPr sz="1500"/>
          </a:p>
        </p:txBody>
      </p:sp>
      <p:sp>
        <p:nvSpPr>
          <p:cNvPr id="253" name="Google Shape;253;p42"/>
          <p:cNvSpPr txBox="1"/>
          <p:nvPr/>
        </p:nvSpPr>
        <p:spPr>
          <a:xfrm>
            <a:off x="306425" y="4717100"/>
            <a:ext cx="495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Albert Sans"/>
                <a:ea typeface="Albert Sans"/>
                <a:cs typeface="Albert Sans"/>
                <a:sym typeface="Albert Sans"/>
              </a:rPr>
              <a:t>*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000">
                <a:latin typeface="Albert Sans"/>
                <a:ea typeface="Albert Sans"/>
                <a:cs typeface="Albert Sans"/>
                <a:sym typeface="Albert Sans"/>
              </a:rPr>
              <a:t>https://www.nngroup.com/articles/response-times-3-important-limits/</a:t>
            </a:r>
            <a:endParaRPr sz="1000"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